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7" r:id="rId4"/>
  </p:sldMasterIdLst>
  <p:notesMasterIdLst>
    <p:notesMasterId r:id="rId17"/>
  </p:notesMasterIdLst>
  <p:handoutMasterIdLst>
    <p:handoutMasterId r:id="rId18"/>
  </p:handoutMasterIdLst>
  <p:sldIdLst>
    <p:sldId id="268" r:id="rId5"/>
    <p:sldId id="261" r:id="rId6"/>
    <p:sldId id="259" r:id="rId7"/>
    <p:sldId id="271" r:id="rId8"/>
    <p:sldId id="270" r:id="rId9"/>
    <p:sldId id="272" r:id="rId10"/>
    <p:sldId id="274" r:id="rId11"/>
    <p:sldId id="275" r:id="rId12"/>
    <p:sldId id="276" r:id="rId13"/>
    <p:sldId id="269" r:id="rId14"/>
    <p:sldId id="273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5" autoAdjust="0"/>
  </p:normalViewPr>
  <p:slideViewPr>
    <p:cSldViewPr snapToGrid="0" snapToObjects="1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00" d="100"/>
          <a:sy n="100" d="100"/>
        </p:scale>
        <p:origin x="2592" y="-84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EDA</a:t>
          </a:r>
          <a:endParaRPr lang="en-US" dirty="0"/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7D34C7-9466-4514-BF51-7396C17436B5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endParaRPr lang="en-US" dirty="0" smtClean="0"/>
        </a:p>
        <a:p>
          <a:pPr>
            <a:lnSpc>
              <a:spcPct val="100000"/>
            </a:lnSpc>
            <a:defRPr cap="all"/>
          </a:pPr>
          <a:r>
            <a:rPr lang="en-US" dirty="0" err="1" smtClean="0"/>
            <a:t>Models&amp;cross</a:t>
          </a:r>
          <a:r>
            <a:rPr lang="en-US" dirty="0" smtClean="0"/>
            <a:t> </a:t>
          </a:r>
          <a:r>
            <a:rPr lang="en-US" dirty="0" err="1" smtClean="0"/>
            <a:t>validation&amp;Ensemblie</a:t>
          </a:r>
          <a:endParaRPr lang="en-US" dirty="0"/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185869-F0D4-43E2-B08A-2F3E83EE98F3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Model </a:t>
          </a:r>
          <a:r>
            <a:rPr lang="en-US" dirty="0" err="1" smtClean="0"/>
            <a:t>deployment&amp;predict</a:t>
          </a:r>
          <a:r>
            <a:rPr lang="en-US" dirty="0" smtClean="0"/>
            <a:t> new Diamond price</a:t>
          </a:r>
          <a:endParaRPr lang="en-US" dirty="0"/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Ang="8100000" custScaleX="149060" custScaleY="146634" custLinFactNeighborY="-8586"/>
      <dgm:spPr>
        <a:prstGeom prst="teardrop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ScaleX="134143" custScaleY="172152" custLinFactNeighborX="1175" custLinFactNeighborY="-8600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Ang="8100000" custScaleX="148472" custScaleY="149705" custLinFactNeighborY="-8586"/>
      <dgm:spPr>
        <a:prstGeom prst="teardrop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 custScaleX="144297" custScaleY="171231" custLinFactNeighborX="3231" custLinFactNeighborY="-9478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Ang="8100000" custScaleX="136956" custScaleY="151401" custLinFactNeighborY="-8586"/>
      <dgm:spPr>
        <a:prstGeom prst="teardrop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ScaleX="126885" custScaleY="165705" custLinFactNeighborX="8986" custLinFactNeighborY="-10767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F8CC9585-55E8-40A4-A809-29E25A9015CC}" type="presOf" srcId="{7B62DEA7-9DCD-4B2E-9DC5-BE121C266AFD}" destId="{87B1B46A-CA1D-4445-8579-F40C78A1880B}" srcOrd="0" destOrd="0" presId="urn:microsoft.com/office/officeart/2018/5/layout/IconCircleLabelList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12C7ECAA-870C-4BC5-B94F-86BC6BF51248}" type="presOf" srcId="{4D7D34C7-9466-4514-BF51-7396C17436B5}" destId="{529F61D3-444E-4541-AC4F-326FDA9BEAF3}" srcOrd="0" destOrd="0" presId="urn:microsoft.com/office/officeart/2018/5/layout/IconCircleLabelList"/>
    <dgm:cxn modelId="{A156FDB9-1268-44F0-AF36-D78B64A92BFB}" type="presOf" srcId="{41CDB9B8-E81E-41E7-AE89-8F6EDFC88D92}" destId="{7600CD1A-2D28-4054-8809-838E618A0595}" srcOrd="0" destOrd="0" presId="urn:microsoft.com/office/officeart/2018/5/layout/IconCircleLabelList"/>
    <dgm:cxn modelId="{F7DB8392-31E3-477A-A254-EC2D4671CF89}" type="presOf" srcId="{8E185869-F0D4-43E2-B08A-2F3E83EE98F3}" destId="{3360347C-5C69-4C15-9A6A-3E9A9E20C3DA}" srcOrd="0" destOrd="0" presId="urn:microsoft.com/office/officeart/2018/5/layout/IconCircleLabel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43AF2DBA-4DDB-4A8A-8186-9FFE6DD0B5CB}" type="presParOf" srcId="{87B1B46A-CA1D-4445-8579-F40C78A1880B}" destId="{B78F77A9-D452-4F3F-ADF1-08124CDCB940}" srcOrd="0" destOrd="0" presId="urn:microsoft.com/office/officeart/2018/5/layout/IconCircleLabelList"/>
    <dgm:cxn modelId="{1AD31892-667A-493E-8809-A2C4F09B3F86}" type="presParOf" srcId="{B78F77A9-D452-4F3F-ADF1-08124CDCB940}" destId="{223CEBFB-B6C0-4518-9E76-B1250D3AEE20}" srcOrd="0" destOrd="0" presId="urn:microsoft.com/office/officeart/2018/5/layout/IconCircleLabelList"/>
    <dgm:cxn modelId="{71A91791-112A-4BF8-BB7F-AACC90BDEFE6}" type="presParOf" srcId="{B78F77A9-D452-4F3F-ADF1-08124CDCB940}" destId="{CEC3BB2D-F9F1-4489-93C4-A156AC3849E7}" srcOrd="1" destOrd="0" presId="urn:microsoft.com/office/officeart/2018/5/layout/IconCircleLabelList"/>
    <dgm:cxn modelId="{30FCF27E-9045-40F3-B697-8174D7A7BD5C}" type="presParOf" srcId="{B78F77A9-D452-4F3F-ADF1-08124CDCB940}" destId="{99D442A7-5D31-4CD1-A931-5F3D628718C8}" srcOrd="2" destOrd="0" presId="urn:microsoft.com/office/officeart/2018/5/layout/IconCircleLabelList"/>
    <dgm:cxn modelId="{3E1C49A9-1B11-4AD7-8CC2-2D9A75C848A1}" type="presParOf" srcId="{B78F77A9-D452-4F3F-ADF1-08124CDCB940}" destId="{7600CD1A-2D28-4054-8809-838E618A0595}" srcOrd="3" destOrd="0" presId="urn:microsoft.com/office/officeart/2018/5/layout/IconCircleLabelList"/>
    <dgm:cxn modelId="{D7FE0241-E462-4584-B272-1FC20419D8D5}" type="presParOf" srcId="{87B1B46A-CA1D-4445-8579-F40C78A1880B}" destId="{9D599636-89FD-41B5-970D-9F8617BA295C}" srcOrd="1" destOrd="0" presId="urn:microsoft.com/office/officeart/2018/5/layout/IconCircleLabelList"/>
    <dgm:cxn modelId="{CC2EF600-966E-4326-BBDA-7ED21DFE01EC}" type="presParOf" srcId="{87B1B46A-CA1D-4445-8579-F40C78A1880B}" destId="{E765D845-767A-46E9-BD73-B0B0E82FE9B0}" srcOrd="2" destOrd="0" presId="urn:microsoft.com/office/officeart/2018/5/layout/IconCircleLabelList"/>
    <dgm:cxn modelId="{2DB52372-902A-45C4-BAC3-93F60F12DCCE}" type="presParOf" srcId="{E765D845-767A-46E9-BD73-B0B0E82FE9B0}" destId="{F82A6E7C-4234-4816-9EB8-ED399009E25C}" srcOrd="0" destOrd="0" presId="urn:microsoft.com/office/officeart/2018/5/layout/IconCircleLabelList"/>
    <dgm:cxn modelId="{2DEA8D59-F7F8-47F9-83C8-D63B560B4B73}" type="presParOf" srcId="{E765D845-767A-46E9-BD73-B0B0E82FE9B0}" destId="{8BA5F9BB-3E28-4026-A392-7F4C0A3085E2}" srcOrd="1" destOrd="0" presId="urn:microsoft.com/office/officeart/2018/5/layout/IconCircleLabelList"/>
    <dgm:cxn modelId="{DDE28675-8F30-42EA-A376-5D42C60D8F44}" type="presParOf" srcId="{E765D845-767A-46E9-BD73-B0B0E82FE9B0}" destId="{DC8182C7-C8E0-4DAE-B344-FE508B06E860}" srcOrd="2" destOrd="0" presId="urn:microsoft.com/office/officeart/2018/5/layout/IconCircleLabelList"/>
    <dgm:cxn modelId="{00206667-C36F-4287-8D1F-E8676B86238A}" type="presParOf" srcId="{E765D845-767A-46E9-BD73-B0B0E82FE9B0}" destId="{529F61D3-444E-4541-AC4F-326FDA9BEAF3}" srcOrd="3" destOrd="0" presId="urn:microsoft.com/office/officeart/2018/5/layout/IconCircleLabelList"/>
    <dgm:cxn modelId="{D7ACB6EB-3E04-42C6-9DA9-35A737AC1D45}" type="presParOf" srcId="{87B1B46A-CA1D-4445-8579-F40C78A1880B}" destId="{A999AABC-CAD9-4E1C-B78B-2BECA8D43C27}" srcOrd="3" destOrd="0" presId="urn:microsoft.com/office/officeart/2018/5/layout/IconCircleLabelList"/>
    <dgm:cxn modelId="{842E3EF3-01DF-45A7-9922-BF124F6E2EF8}" type="presParOf" srcId="{87B1B46A-CA1D-4445-8579-F40C78A1880B}" destId="{DB99A9BB-B1B8-433F-A4FA-6F31B826EE48}" srcOrd="4" destOrd="0" presId="urn:microsoft.com/office/officeart/2018/5/layout/IconCircleLabelList"/>
    <dgm:cxn modelId="{542A1015-BE7D-43DA-B859-6EFF6D98A4B6}" type="presParOf" srcId="{DB99A9BB-B1B8-433F-A4FA-6F31B826EE48}" destId="{CA848760-99D5-488A-AFB3-9EA6BD946B87}" srcOrd="0" destOrd="0" presId="urn:microsoft.com/office/officeart/2018/5/layout/IconCircleLabelList"/>
    <dgm:cxn modelId="{2F6AA294-D666-4B10-9755-A3E5BC73EDA2}" type="presParOf" srcId="{DB99A9BB-B1B8-433F-A4FA-6F31B826EE48}" destId="{FD5546ED-1D49-469E-BE29-17C87FAFD7C8}" srcOrd="1" destOrd="0" presId="urn:microsoft.com/office/officeart/2018/5/layout/IconCircleLabelList"/>
    <dgm:cxn modelId="{F285DB80-D840-4A69-BAFD-E8CFA8E89E53}" type="presParOf" srcId="{DB99A9BB-B1B8-433F-A4FA-6F31B826EE48}" destId="{408A0B1B-BC17-40DB-A76F-65541C3B4325}" srcOrd="2" destOrd="0" presId="urn:microsoft.com/office/officeart/2018/5/layout/IconCircleLabelList"/>
    <dgm:cxn modelId="{60339241-C34B-4EC1-96C2-B6689E868C9C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 rot="8100000">
          <a:off x="149357" y="145144"/>
          <a:ext cx="2403871" cy="2364748"/>
        </a:xfrm>
        <a:prstGeom prst="teardrop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741545" y="589935"/>
          <a:ext cx="1241241" cy="159294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29418" y="2774640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 dirty="0" smtClean="0"/>
            <a:t>EDA</a:t>
          </a:r>
          <a:endParaRPr lang="en-US" sz="1300" kern="1200" dirty="0"/>
        </a:p>
      </dsp:txBody>
      <dsp:txXfrm>
        <a:off x="29418" y="2774640"/>
        <a:ext cx="2643750" cy="720000"/>
      </dsp:txXfrm>
    </dsp:sp>
    <dsp:sp modelId="{F82A6E7C-4234-4816-9EB8-ED399009E25C}">
      <dsp:nvSpPr>
        <dsp:cNvPr id="0" name=""/>
        <dsp:cNvSpPr/>
      </dsp:nvSpPr>
      <dsp:spPr>
        <a:xfrm rot="8100000">
          <a:off x="3260505" y="132763"/>
          <a:ext cx="2394389" cy="2414273"/>
        </a:xfrm>
        <a:prstGeom prst="teardrop">
          <a:avLst/>
        </a:prstGeom>
        <a:solidFill>
          <a:schemeClr val="accent5">
            <a:hueOff val="2019641"/>
            <a:satOff val="6027"/>
            <a:lumOff val="78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3819997" y="598453"/>
          <a:ext cx="1335198" cy="158442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3135825" y="2787021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1300" kern="1200" dirty="0" smtClean="0"/>
        </a:p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 dirty="0" err="1" smtClean="0"/>
            <a:t>Models&amp;cross</a:t>
          </a:r>
          <a:r>
            <a:rPr lang="en-US" sz="1300" kern="1200" dirty="0" smtClean="0"/>
            <a:t> </a:t>
          </a:r>
          <a:r>
            <a:rPr lang="en-US" sz="1300" kern="1200" dirty="0" err="1" smtClean="0"/>
            <a:t>validation&amp;Ensemblie</a:t>
          </a:r>
          <a:endParaRPr lang="en-US" sz="1300" kern="1200" dirty="0"/>
        </a:p>
      </dsp:txBody>
      <dsp:txXfrm>
        <a:off x="3135825" y="2787021"/>
        <a:ext cx="2643750" cy="720000"/>
      </dsp:txXfrm>
    </dsp:sp>
    <dsp:sp modelId="{CA848760-99D5-488A-AFB3-9EA6BD946B87}">
      <dsp:nvSpPr>
        <dsp:cNvPr id="0" name=""/>
        <dsp:cNvSpPr/>
      </dsp:nvSpPr>
      <dsp:spPr>
        <a:xfrm rot="8100000">
          <a:off x="6459770" y="125925"/>
          <a:ext cx="2208672" cy="2441625"/>
        </a:xfrm>
        <a:prstGeom prst="teardrop">
          <a:avLst/>
        </a:prstGeom>
        <a:solidFill>
          <a:schemeClr val="accent5">
            <a:hueOff val="4039281"/>
            <a:satOff val="12053"/>
            <a:lumOff val="1568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7060213" y="618930"/>
          <a:ext cx="1174082" cy="153328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6242231" y="2793859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300" kern="1200" dirty="0" smtClean="0"/>
            <a:t>Model </a:t>
          </a:r>
          <a:r>
            <a:rPr lang="en-US" sz="1300" kern="1200" dirty="0" err="1" smtClean="0"/>
            <a:t>deployment&amp;predict</a:t>
          </a:r>
          <a:r>
            <a:rPr lang="en-US" sz="1300" kern="1200" dirty="0" smtClean="0"/>
            <a:t> new Diamond price</a:t>
          </a:r>
          <a:endParaRPr lang="en-US" sz="1300" kern="1200" dirty="0"/>
        </a:p>
      </dsp:txBody>
      <dsp:txXfrm>
        <a:off x="6242231" y="2793859"/>
        <a:ext cx="264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0.78801</cdr:x>
      <cdr:y>0.27613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988874" cy="1321075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0.26773</cdr:y>
    </cdr:from>
    <cdr:to>
      <cdr:x>1</cdr:x>
      <cdr:y>0.49069</cdr:y>
    </cdr:to>
    <cdr:pic>
      <cdr:nvPicPr>
        <cdr:cNvPr id="3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-4592040" y="1280890"/>
          <a:ext cx="7304491" cy="106666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1.36902E-7</cdr:x>
      <cdr:y>0.48245</cdr:y>
    </cdr:from>
    <cdr:to>
      <cdr:x>0.24251</cdr:x>
      <cdr:y>0.64594</cdr:y>
    </cdr:to>
    <cdr:pic>
      <cdr:nvPicPr>
        <cdr:cNvPr id="4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/>
        <a:stretch xmlns:a="http://schemas.openxmlformats.org/drawingml/2006/main">
          <a:fillRect/>
        </a:stretch>
      </cdr:blipFill>
      <cdr:spPr>
        <a:xfrm xmlns:a="http://schemas.openxmlformats.org/drawingml/2006/main">
          <a:off x="1" y="2308142"/>
          <a:ext cx="1771438" cy="782190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73E014-A6AA-472C-8E12-1D9B2DEC57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AA60B8-51CB-4CEB-8F1F-B3D7B7F00C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2B26F-7429-404A-9C5E-0E429E02A42E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84C44-A5E4-4BDA-B29B-03462F0688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CB09A-41E4-4E88-82E6-007D826251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AED79-B44F-46F7-9A9D-EC94587FA3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231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A0E3A-0C98-4EA0-AAC9-F2996360A904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AE1FE-786B-4B83-86A4-F53D629261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9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50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2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40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81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0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chart" Target="../charts/chart1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audio" Target="../media/media2.m4a"/><Relationship Id="rId16" Type="http://schemas.openxmlformats.org/officeDocument/2006/relationships/image" Target="../media/image4.png"/><Relationship Id="rId1" Type="http://schemas.microsoft.com/office/2007/relationships/media" Target="../media/media2.m4a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74" y="9235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460" y="1135370"/>
            <a:ext cx="8915399" cy="22627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bit for each new Diamond?</a:t>
            </a:r>
            <a:endParaRPr lang="en-US" sz="2400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05262DB-6398-4AF9-96A3-041CFB11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0165" y="4056063"/>
            <a:ext cx="3046439" cy="1806621"/>
          </a:xfrm>
        </p:spPr>
        <p:txBody>
          <a:bodyPr>
            <a:normAutofit fontScale="25000" lnSpcReduction="20000"/>
          </a:bodyPr>
          <a:lstStyle/>
          <a:p>
            <a:r>
              <a:rPr lang="en-US" sz="6400" b="1" dirty="0" smtClean="0"/>
              <a:t>Predictive Analytics Project</a:t>
            </a:r>
          </a:p>
          <a:p>
            <a:r>
              <a:rPr lang="en-US" sz="6400" b="1" dirty="0" smtClean="0"/>
              <a:t>Professor </a:t>
            </a:r>
            <a:r>
              <a:rPr lang="en-US" sz="6400" b="1" dirty="0" err="1" smtClean="0"/>
              <a:t>Uzair</a:t>
            </a:r>
            <a:r>
              <a:rPr lang="en-US" sz="6400" b="1" dirty="0" smtClean="0"/>
              <a:t> Ahmad </a:t>
            </a:r>
          </a:p>
          <a:p>
            <a:r>
              <a:rPr lang="en-US" sz="6400" b="1" dirty="0" smtClean="0"/>
              <a:t>Section ZAA</a:t>
            </a:r>
          </a:p>
          <a:p>
            <a:r>
              <a:rPr lang="en-US" sz="6400" b="1" dirty="0"/>
              <a:t>Maryam </a:t>
            </a:r>
            <a:r>
              <a:rPr lang="en-US" sz="6400" b="1" dirty="0" err="1"/>
              <a:t>Najimigoshtasb</a:t>
            </a:r>
            <a:endParaRPr lang="en-US" sz="6400" b="1" dirty="0"/>
          </a:p>
          <a:p>
            <a:r>
              <a:rPr lang="en-US" sz="6400" b="1" dirty="0" smtClean="0"/>
              <a:t>154671200</a:t>
            </a: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254" y="477458"/>
            <a:ext cx="7990082" cy="2308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2353" y="2782643"/>
            <a:ext cx="6738589" cy="3769398"/>
          </a:xfrm>
          <a:prstGeom prst="rect">
            <a:avLst/>
          </a:prstGeom>
        </p:spPr>
      </p:pic>
      <p:pic>
        <p:nvPicPr>
          <p:cNvPr id="4" name="WhatsApp 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1551" y="61274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8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 smtClean="0"/>
              <a:t>Model Comparison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65" y="1281834"/>
            <a:ext cx="5174227" cy="5303723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47989" y="3121317"/>
            <a:ext cx="1885299" cy="36023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592" y="2404331"/>
            <a:ext cx="6181725" cy="2638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912" y="1701842"/>
            <a:ext cx="72866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276" y="624110"/>
            <a:ext cx="10753724" cy="1280890"/>
          </a:xfrm>
        </p:spPr>
        <p:txBody>
          <a:bodyPr/>
          <a:lstStyle/>
          <a:p>
            <a:r>
              <a:rPr lang="en-US" dirty="0" smtClean="0"/>
              <a:t>Score and Model Deployment (New Diamond 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340755"/>
            <a:ext cx="4562475" cy="3829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430" y="1599417"/>
            <a:ext cx="54102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199" y="1340755"/>
            <a:ext cx="4197404" cy="56913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77" y="1343887"/>
            <a:ext cx="6854725" cy="537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4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75439-C766-134A-A0D0-BE002D8B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 smtClean="0"/>
              <a:t>Maryam </a:t>
            </a:r>
            <a:r>
              <a:rPr lang="en-US" dirty="0" err="1" smtClean="0"/>
              <a:t>Najimigoshtasb</a:t>
            </a:r>
            <a:endParaRPr lang="en-US" dirty="0" smtClean="0"/>
          </a:p>
          <a:p>
            <a:r>
              <a:rPr lang="en-US" dirty="0" smtClean="0"/>
              <a:t>154671200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373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404" y="551912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 smtClean="0"/>
              <a:t>Sections in this project?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62" name="Content Placeholder 2" descr="Icon SmartArt Graphic">
            <a:extLst>
              <a:ext uri="{FF2B5EF4-FFF2-40B4-BE49-F238E27FC236}">
                <a16:creationId xmlns:a16="http://schemas.microsoft.com/office/drawing/2014/main" id="{4F2B137F-C2B7-49C4-9A78-29FD71A00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54964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888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 smtClean="0"/>
              <a:t>Explanatory Data Analysis</a:t>
            </a:r>
            <a:br>
              <a:rPr lang="en-US" dirty="0" smtClean="0"/>
            </a:br>
            <a:r>
              <a:rPr lang="en-US" sz="1600" dirty="0" smtClean="0"/>
              <a:t>univariate &amp; Bivariate Analysis</a:t>
            </a:r>
            <a:endParaRPr lang="en-US" sz="1600" dirty="0"/>
          </a:p>
        </p:txBody>
      </p:sp>
      <p:graphicFrame>
        <p:nvGraphicFramePr>
          <p:cNvPr id="6" name="Content Placeholder 5" descr="chart graphic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0740805"/>
              </p:ext>
            </p:extLst>
          </p:nvPr>
        </p:nvGraphicFramePr>
        <p:xfrm>
          <a:off x="4806644" y="1413930"/>
          <a:ext cx="7304491" cy="4784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211" y="1413930"/>
            <a:ext cx="7385356" cy="443121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070947" y="3084645"/>
            <a:ext cx="4534678" cy="2743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324392" y="3690406"/>
            <a:ext cx="2239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7 percentage of the data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001" y="2170245"/>
            <a:ext cx="2009775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211" y="1413930"/>
            <a:ext cx="7344924" cy="53768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211" y="1362760"/>
            <a:ext cx="7425789" cy="55996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462" y="3308889"/>
            <a:ext cx="7050460" cy="33843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1922" y="1386040"/>
            <a:ext cx="3657600" cy="34385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712" y="1203525"/>
            <a:ext cx="4301780" cy="52938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1734" y="1674927"/>
            <a:ext cx="3678397" cy="48548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6470" y="1250420"/>
            <a:ext cx="4811477" cy="48276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3137" y="4010388"/>
            <a:ext cx="6063015" cy="28926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712" y="890561"/>
            <a:ext cx="4856559" cy="30892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21258" y="857994"/>
            <a:ext cx="6561770" cy="34112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711" y="3662153"/>
            <a:ext cx="5118707" cy="31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6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6" grpId="1">
        <p:bldAsOne/>
      </p:bldGraphic>
      <p:bldP spid="4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075" y="619570"/>
            <a:ext cx="8911687" cy="1280890"/>
          </a:xfrm>
        </p:spPr>
        <p:txBody>
          <a:bodyPr/>
          <a:lstStyle/>
          <a:p>
            <a:r>
              <a:rPr lang="en-US" dirty="0" smtClean="0"/>
              <a:t>Actions After Observations and EDA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9700" y="2170112"/>
            <a:ext cx="5591175" cy="3419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59" y="2019299"/>
            <a:ext cx="5396559" cy="4029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68" y="2170112"/>
            <a:ext cx="5124450" cy="3833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956" y="1958421"/>
            <a:ext cx="5414962" cy="4089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28" y="1145897"/>
            <a:ext cx="5982890" cy="57149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028" y="3428999"/>
            <a:ext cx="73818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1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963" y="486680"/>
            <a:ext cx="8911687" cy="1280890"/>
          </a:xfrm>
        </p:spPr>
        <p:txBody>
          <a:bodyPr/>
          <a:lstStyle/>
          <a:p>
            <a:r>
              <a:rPr lang="en-US" dirty="0" smtClean="0"/>
              <a:t>Applying models On the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133600"/>
            <a:ext cx="8721278" cy="377825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034635" y="3292475"/>
            <a:ext cx="1061615" cy="1612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215948" y="2702718"/>
            <a:ext cx="1171575" cy="3714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285022" y="3032123"/>
            <a:ext cx="1171575" cy="3714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000750" y="4419600"/>
            <a:ext cx="1171575" cy="962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215948" y="2397124"/>
            <a:ext cx="1171575" cy="3714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416098" y="3031726"/>
            <a:ext cx="1171575" cy="3714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363075" y="2066925"/>
            <a:ext cx="1171575" cy="3714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084132" y="3359150"/>
            <a:ext cx="1061615" cy="1612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233057" y="3501827"/>
            <a:ext cx="1061615" cy="1612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387523" y="3422251"/>
            <a:ext cx="1061615" cy="1612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055" y="1201622"/>
            <a:ext cx="9257083" cy="548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0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3525" y="624110"/>
            <a:ext cx="10553700" cy="1280890"/>
          </a:xfrm>
        </p:spPr>
        <p:txBody>
          <a:bodyPr/>
          <a:lstStyle/>
          <a:p>
            <a:r>
              <a:rPr lang="en-US" dirty="0" smtClean="0"/>
              <a:t>Linear regression(Cross Validation &amp; Ensemble)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81975" y="1137398"/>
            <a:ext cx="3905250" cy="56877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175" y="1752971"/>
            <a:ext cx="6019800" cy="2864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725" y="4949970"/>
            <a:ext cx="5810250" cy="180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338" y="1934587"/>
            <a:ext cx="1714500" cy="15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8338" y="1410935"/>
            <a:ext cx="4639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 regression after feature selection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5781" y="1196706"/>
            <a:ext cx="5887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Linear regression on the whole cleaned data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7779" y="1571996"/>
            <a:ext cx="6043539" cy="2639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11" y="2910999"/>
            <a:ext cx="4357582" cy="1885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4461" y="1203206"/>
            <a:ext cx="3771482" cy="55914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2947" y="4371961"/>
            <a:ext cx="5896846" cy="2393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132" y="1547452"/>
            <a:ext cx="7334250" cy="4181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2411" y="5539420"/>
            <a:ext cx="5838825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0173" y="1454826"/>
            <a:ext cx="4457700" cy="22193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6825" y="2054992"/>
            <a:ext cx="7057656" cy="3513519"/>
          </a:xfrm>
          <a:prstGeom prst="rect">
            <a:avLst/>
          </a:prstGeom>
        </p:spPr>
      </p:pic>
      <p:pic>
        <p:nvPicPr>
          <p:cNvPr id="3" name="WhatsApp 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46825" y="633782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8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100000" numSld="999">
                <p:cTn id="1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3525" y="704850"/>
            <a:ext cx="10868025" cy="120015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tepwise (Cross </a:t>
            </a:r>
            <a:r>
              <a:rPr lang="en-US" dirty="0"/>
              <a:t>Validation </a:t>
            </a:r>
            <a:r>
              <a:rPr lang="en-US" dirty="0" smtClean="0"/>
              <a:t>&amp; </a:t>
            </a:r>
            <a:r>
              <a:rPr lang="en-US" dirty="0"/>
              <a:t>ensemble)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5972" y="1905000"/>
            <a:ext cx="3993126" cy="3778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7" y="1905000"/>
            <a:ext cx="7462593" cy="34572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28" y="1905000"/>
            <a:ext cx="6728870" cy="3321485"/>
          </a:xfrm>
          <a:prstGeom prst="rect">
            <a:avLst/>
          </a:prstGeom>
        </p:spPr>
      </p:pic>
      <p:pic>
        <p:nvPicPr>
          <p:cNvPr id="11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660" y="1822809"/>
            <a:ext cx="3993126" cy="3778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917" y="1987191"/>
            <a:ext cx="10813869" cy="335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6" y="581025"/>
            <a:ext cx="10380662" cy="1200150"/>
          </a:xfrm>
        </p:spPr>
        <p:txBody>
          <a:bodyPr/>
          <a:lstStyle/>
          <a:p>
            <a:r>
              <a:rPr lang="en-US" dirty="0" smtClean="0"/>
              <a:t>Neural Network(Cross Validation &amp; Ensemble</a:t>
            </a:r>
            <a:r>
              <a:rPr lang="en-US" dirty="0"/>
              <a:t>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516" y="1246162"/>
            <a:ext cx="11152339" cy="56118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16" y="1181100"/>
            <a:ext cx="11454846" cy="57395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10" y="2311017"/>
            <a:ext cx="12183994" cy="309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0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2125" y="624110"/>
            <a:ext cx="9742487" cy="1280890"/>
          </a:xfrm>
        </p:spPr>
        <p:txBody>
          <a:bodyPr/>
          <a:lstStyle/>
          <a:p>
            <a:r>
              <a:rPr lang="en-US" dirty="0" smtClean="0"/>
              <a:t>Decision Tree(Cross Validation &amp; Ensemble</a:t>
            </a:r>
            <a:r>
              <a:rPr lang="en-US" dirty="0"/>
              <a:t>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9672" y="1684337"/>
            <a:ext cx="5876925" cy="200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79" y="3809847"/>
            <a:ext cx="8886825" cy="2676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55" y="2251017"/>
            <a:ext cx="11727102" cy="3938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962" y="1214437"/>
            <a:ext cx="8982075" cy="4429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605" y="2026346"/>
            <a:ext cx="13822314" cy="36133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834" y="1707005"/>
            <a:ext cx="8747269" cy="420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9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791FE0-E525-44F5-B24B-E8E5757CF5F2}">
  <ds:schemaRefs>
    <ds:schemaRef ds:uri="16c05727-aa75-4e4a-9b5f-8a80a1165891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71af3243-3dd4-4a8d-8c0d-dd76da1f02a5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E7010E9-D0D4-4763-90A3-DBAE37445A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428C60-BADF-461E-ACB1-6AC412BA55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0</TotalTime>
  <Words>106</Words>
  <Application>Microsoft Office PowerPoint</Application>
  <PresentationFormat>Widescreen</PresentationFormat>
  <Paragraphs>31</Paragraphs>
  <Slides>12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Wisp</vt:lpstr>
      <vt:lpstr>A bit for each new Diamond?</vt:lpstr>
      <vt:lpstr>Sections in this project?</vt:lpstr>
      <vt:lpstr>Explanatory Data Analysis univariate &amp; Bivariate Analysis</vt:lpstr>
      <vt:lpstr>Actions After Observations and EDA</vt:lpstr>
      <vt:lpstr>Applying models On the data</vt:lpstr>
      <vt:lpstr>Linear regression(Cross Validation &amp; Ensemble)</vt:lpstr>
      <vt:lpstr>Stepwise (Cross Validation &amp; ensemble)</vt:lpstr>
      <vt:lpstr>Neural Network(Cross Validation &amp; Ensemble)</vt:lpstr>
      <vt:lpstr>Decision Tree(Cross Validation &amp; Ensemble)</vt:lpstr>
      <vt:lpstr>Model Comparison </vt:lpstr>
      <vt:lpstr>Score and Model Deployment (New Diamond 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2021-12-13T00:32:23Z</dcterms:created>
  <dcterms:modified xsi:type="dcterms:W3CDTF">2021-12-13T22:30:54Z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